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Lato" panose="020F0502020204030203" pitchFamily="34" charset="0"/>
      <p:regular r:id="rId16"/>
      <p:bold r:id="rId17"/>
      <p:italic r:id="rId18"/>
      <p:boldItalic r:id="rId19"/>
    </p:embeddedFont>
    <p:embeddedFont>
      <p:font typeface="Raleway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0738f03c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0738f03c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88601f076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88601f076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d0738f03c4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d0738f03c4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88601f076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88601f076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870bee717b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870bee717b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870bee717b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870bee717b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870bee717b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870bee717b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870bee717b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870bee717b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870bee717b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870bee717b_0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870bee717b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870bee717b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88601f076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88601f076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88601f076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88601f076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“cibercontrol” de la persona trabajadora: de facultad empresarial a obligación impuesta por el Estado.  Perspectiva laboral.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5" y="2192075"/>
            <a:ext cx="7688100" cy="240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solidFill>
                  <a:srgbClr val="3C78D8"/>
                </a:solidFill>
              </a:rPr>
              <a:t>VIGÉSIMAS</a:t>
            </a:r>
            <a:r>
              <a:rPr lang="es" b="1"/>
              <a:t> </a:t>
            </a:r>
            <a:r>
              <a:rPr lang="es" b="1">
                <a:solidFill>
                  <a:srgbClr val="0000FF"/>
                </a:solidFill>
              </a:rPr>
              <a:t>JORNADAS LABORALES </a:t>
            </a:r>
            <a:r>
              <a:rPr lang="es" sz="2900" b="1">
                <a:solidFill>
                  <a:schemeClr val="dk1"/>
                </a:solidFill>
              </a:rPr>
              <a:t>ae</a:t>
            </a:r>
            <a:r>
              <a:rPr lang="es" sz="2900" b="1">
                <a:solidFill>
                  <a:srgbClr val="FF0000"/>
                </a:solidFill>
              </a:rPr>
              <a:t>al</a:t>
            </a:r>
            <a:endParaRPr sz="2900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/>
              <a:t>Nuevas fronteras jurídicas en el mundo laboral: Diálogos con Magistrados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5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50" b="1"/>
              <a:t>Zaragoza. 9 de mayo de 2024</a:t>
            </a:r>
            <a:r>
              <a:rPr lang="es" b="1"/>
              <a:t>.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/>
              <a:t>J</a:t>
            </a:r>
            <a:r>
              <a:rPr lang="es" sz="1400" i="1"/>
              <a:t>uan Manuel San Cristóbal Villanueva.</a:t>
            </a:r>
            <a:endParaRPr sz="1400"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i="1"/>
              <a:t>Magistrado Director del Gabinete Técnico del Tribunal supremo.</a:t>
            </a:r>
            <a:endParaRPr sz="1400"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title"/>
          </p:nvPr>
        </p:nvSpPr>
        <p:spPr>
          <a:xfrm>
            <a:off x="727650" y="580800"/>
            <a:ext cx="7688700" cy="4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1"/>
          </p:nvPr>
        </p:nvSpPr>
        <p:spPr>
          <a:xfrm>
            <a:off x="727650" y="1356075"/>
            <a:ext cx="7688700" cy="36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5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Otras Sentencias relevantes del TEDH y del TC  sobre informantes:</a:t>
            </a:r>
            <a:endParaRPr sz="5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-Caso </a:t>
            </a: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Halet vs. Luxemburgo 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(STEDH 11 mayo 2021 y  STEDH Gran Sala 14 de febrero de 2023) 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Caso</a:t>
            </a: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Fuentes Bobo contra España 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(STEDH 29 febrero 2000)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- </a:t>
            </a: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57/99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(piloto de línea aérea que denunció públicamente en estado incorrecto de los aviones de la compañía) 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- </a:t>
            </a: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4/96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 empleado de Metro de Madrid que denuncia en “Carta al director” de diversos periódicos de tirada nacional la excesiva realización de horas extras en esa compañía y fue sancionado con suspensión de empleo y sueldo).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5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5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Dudas sobre las garantías del Informante y del </a:t>
            </a:r>
            <a:r>
              <a:rPr lang="es" sz="56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compliance officer </a:t>
            </a:r>
            <a:r>
              <a:rPr lang="es" sz="48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secreto, inversión de la carga de la prueba, protección temporal, nulidad de la medida, 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-Dudas sobre la obligación de la empresa de remitir la información al ministerio Fiscal (letra j del art. 9.2 de la Ley 2/2023) “con carácter inmediato cuando los hechos pudieran ser indiciariamente constitutivos de delito”.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Sistema Interno de Información (SII) . ¿Las garantías del Informante? ¿y del responsable del canal interno?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>
            <a:spLocks noGrp="1"/>
          </p:cNvSpPr>
          <p:nvPr>
            <p:ph type="title"/>
          </p:nvPr>
        </p:nvSpPr>
        <p:spPr>
          <a:xfrm>
            <a:off x="727650" y="614975"/>
            <a:ext cx="7688700" cy="6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5.-  Conclusiones.</a:t>
            </a: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3"/>
          <p:cNvSpPr txBox="1">
            <a:spLocks noGrp="1"/>
          </p:cNvSpPr>
          <p:nvPr>
            <p:ph type="body" idx="1"/>
          </p:nvPr>
        </p:nvSpPr>
        <p:spPr>
          <a:xfrm>
            <a:off x="662225" y="1262100"/>
            <a:ext cx="7688700" cy="36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1.- Es fundamental la fijación de un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código de conducta o protocolo de actuación  </a:t>
            </a: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de posibles responsabilidades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 o fijación en cc).</a:t>
            </a:r>
            <a:endParaRPr sz="43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2.- No es posible un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 general o una monitorización sistemática contínua.</a:t>
            </a:r>
            <a:endParaRPr sz="43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3.-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 es posible un control oculto o secreto por parte del empresario</a:t>
            </a: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( excepción)</a:t>
            </a:r>
            <a:endParaRPr sz="4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4.- Es precisa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advertencia clara</a:t>
            </a: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ese posible control de las TIC utilizadas por el empleado</a:t>
            </a:r>
            <a:endParaRPr sz="4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5.- Debe existir una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razón justificada</a:t>
            </a: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para ese control .</a:t>
            </a:r>
            <a:endParaRPr sz="4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6.-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Debe manejarse el criterio de la “menor intrusión”.</a:t>
            </a:r>
            <a:endParaRPr sz="43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7.- Deben proporcionarse al empleado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 garantías adecuadas</a:t>
            </a:r>
            <a:endParaRPr sz="4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8.- El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consentimiento genérico del trabajador al tratamiento de sus datos no puede justificar un control de esta índole</a:t>
            </a:r>
            <a:endParaRPr sz="4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9.- El control debe regirse por el principio de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“minimización de datos” </a:t>
            </a:r>
            <a:endParaRPr sz="4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10.- El incumplimiento de cualquiera de estos aspectos podría acarrear </a:t>
            </a:r>
            <a:r>
              <a:rPr lang="es" sz="43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ilicitud de la prueba.</a:t>
            </a:r>
            <a:endParaRPr sz="43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>
            <a:spLocks noGrp="1"/>
          </p:cNvSpPr>
          <p:nvPr>
            <p:ph type="title"/>
          </p:nvPr>
        </p:nvSpPr>
        <p:spPr>
          <a:xfrm>
            <a:off x="727650" y="614975"/>
            <a:ext cx="7688700" cy="64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4"/>
          <p:cNvSpPr txBox="1">
            <a:spLocks noGrp="1"/>
          </p:cNvSpPr>
          <p:nvPr>
            <p:ph type="body" idx="1"/>
          </p:nvPr>
        </p:nvSpPr>
        <p:spPr>
          <a:xfrm>
            <a:off x="679300" y="521200"/>
            <a:ext cx="7688700" cy="43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5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BONUS TRACK:</a:t>
            </a:r>
            <a:endParaRPr sz="5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5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5600" b="1">
                <a:solidFill>
                  <a:srgbClr val="000000"/>
                </a:solidFill>
                <a:highlight>
                  <a:schemeClr val="dk1"/>
                </a:highlight>
                <a:latin typeface="Arial"/>
                <a:ea typeface="Arial"/>
                <a:cs typeface="Arial"/>
                <a:sym typeface="Arial"/>
              </a:rPr>
              <a:t>CARA “A”</a:t>
            </a:r>
            <a:r>
              <a:rPr lang="es" sz="5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s" sz="5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 reflexión final sobre los </a:t>
            </a:r>
            <a:r>
              <a:rPr lang="es" sz="5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códigos de conducta o protocolo de actuación  </a:t>
            </a:r>
            <a:r>
              <a:rPr lang="es" sz="5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de posibles responsabilidades (o fijación en cc).</a:t>
            </a:r>
            <a:endParaRPr sz="5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r>
              <a:rPr lang="e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-SAN  40/18 de 6 de marzo (R.189/17) [Código de Ética interno.Límites información exterior y prensa. Se declara nulo]</a:t>
            </a:r>
            <a:endParaRPr sz="4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-SAN 194/18 de 7 de diciembre (R. 276-18)------- STS 21-12-20, - R. 63/2019, [autorización para determinadas actividades extralaborales, se declara válido]</a:t>
            </a:r>
            <a:endParaRPr sz="4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- SAN  56/23 de 26 de abril (R. 381/22) [Grupo Santander, código de conducta  que exige informar a la empresa sobre otras actividades profesionales. Se declara nulo]</a:t>
            </a:r>
            <a:endParaRPr sz="4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-STS  6-2-24 – R. 263/22 [ ha declarado la nulidad de   los códigos de conducta elaborados unilateralmente por la empresa sin consultar a los representantes de los trabajadores]</a:t>
            </a:r>
            <a:endParaRPr sz="40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5600" b="1">
                <a:solidFill>
                  <a:srgbClr val="000000"/>
                </a:solidFill>
                <a:highlight>
                  <a:schemeClr val="accent3"/>
                </a:highlight>
                <a:latin typeface="Arial"/>
                <a:ea typeface="Arial"/>
                <a:cs typeface="Arial"/>
                <a:sym typeface="Arial"/>
              </a:rPr>
              <a:t>CARA “B”</a:t>
            </a:r>
            <a:r>
              <a:rPr lang="es" sz="5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es" sz="4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Normas ISO </a:t>
            </a:r>
            <a:r>
              <a:rPr lang="e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(ISO/TS 37008:2023) </a:t>
            </a:r>
            <a:r>
              <a:rPr lang="e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 investigaciones internas de las organizaciones: un documento de reconocimiento internacional  que  proporciona orientación sobre las investigaciones internas, así como la Norma  UNE- ISO  37301, que especifica los requisitos para establecer y mejorar un sistema de </a:t>
            </a:r>
            <a:r>
              <a:rPr lang="es" sz="36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compliance</a:t>
            </a:r>
            <a:r>
              <a:rPr lang="e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eficaz.     </a:t>
            </a:r>
            <a:r>
              <a:rPr lang="e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</a:t>
            </a:r>
            <a:r>
              <a:rPr lang="es" sz="5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5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s" sz="56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</a:t>
            </a:r>
            <a:r>
              <a:rPr lang="es" sz="4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*La inteligencia artificial:</a:t>
            </a:r>
            <a:r>
              <a:rPr lang="es" sz="4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riesgo de las decisiones “automatizadas”.El Reglamento Europeo,  Anexo III, contempla Actividades de Alto Riesgo: y entre ellas:contratación y selección de trabajadores, promoción, resolución de relaciones laborales, evaluación del rendimiento. 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5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43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>
            <a:spLocks noGrp="1"/>
          </p:cNvSpPr>
          <p:nvPr>
            <p:ph type="title"/>
          </p:nvPr>
        </p:nvSpPr>
        <p:spPr>
          <a:xfrm>
            <a:off x="662225" y="1262100"/>
            <a:ext cx="7688700" cy="12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6666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524D66"/>
                </a:solidFill>
                <a:latin typeface="Arial"/>
                <a:ea typeface="Arial"/>
                <a:cs typeface="Arial"/>
                <a:sym typeface="Arial"/>
              </a:rPr>
              <a:t>“Cada aspecto de la tecnología humana tiene un lado oscuro, incluyendo el arco y la flecha”. (</a:t>
            </a:r>
            <a:r>
              <a:rPr lang="es" sz="1800" b="0" i="1">
                <a:solidFill>
                  <a:srgbClr val="524D66"/>
                </a:solidFill>
                <a:latin typeface="Arial"/>
                <a:ea typeface="Arial"/>
                <a:cs typeface="Arial"/>
                <a:sym typeface="Arial"/>
              </a:rPr>
              <a:t>“El cuento de la criada” .Margaret Atwood)</a:t>
            </a:r>
            <a:endParaRPr sz="1800" b="0" i="1">
              <a:solidFill>
                <a:srgbClr val="524D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6666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1800" b="0" i="1">
              <a:solidFill>
                <a:srgbClr val="524D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6666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s" sz="1800">
                <a:solidFill>
                  <a:srgbClr val="524D66"/>
                </a:solidFill>
                <a:latin typeface="Arial"/>
                <a:ea typeface="Arial"/>
                <a:cs typeface="Arial"/>
                <a:sym typeface="Arial"/>
              </a:rPr>
              <a:t>GRACIAS POR SU ATENCIÓN.</a:t>
            </a:r>
            <a:endParaRPr sz="1800">
              <a:solidFill>
                <a:srgbClr val="524D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7650" y="887775"/>
            <a:ext cx="7688700" cy="35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>
                <a:solidFill>
                  <a:srgbClr val="000000"/>
                </a:solidFill>
              </a:rPr>
              <a:t>1.- Introducción:</a:t>
            </a:r>
            <a:endParaRPr b="1">
              <a:solidFill>
                <a:srgbClr val="000000"/>
              </a:solidFill>
            </a:endParaRPr>
          </a:p>
          <a:p>
            <a:pPr marL="4572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3211" algn="just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-Séneca</a:t>
            </a: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en las Epístolas morales a Lucilio, señaló: “cuanto haces, tu forma de comer, tu forma de dormir, se indaga, se conoce; por ello has de vivir con un mayor cuidado”.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3211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Hoy : era de la revolución tecnológica e informática, de la Inteligencia Artificial,  el </a:t>
            </a:r>
            <a:r>
              <a:rPr lang="es" sz="11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Deep learning</a:t>
            </a: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 las redes neuronales,-----&gt; </a:t>
            </a:r>
            <a:r>
              <a:rPr lang="es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trabajador transparente</a:t>
            </a: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 </a:t>
            </a:r>
            <a:r>
              <a:rPr lang="es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control “minuto a minuto”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3211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Caso actual: (la empresa no puede descontar del tiempo de trabajo las pausas para ir al baño por parte del trabajado</a:t>
            </a:r>
            <a:r>
              <a:rPr lang="es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 ( STS 19-9-23 - RCO 260/21)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3211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Hoy hay </a:t>
            </a:r>
            <a:r>
              <a:rPr lang="es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mayores y más sutiles posibilidades de vulneración </a:t>
            </a: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los derechos fundamentales concernidos. Especial cuidado.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3211" algn="just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Además la introducción de los </a:t>
            </a:r>
            <a:r>
              <a:rPr lang="es" sz="1100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Compliance Programs </a:t>
            </a: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(art. 31 bis CP), la responsabilidad de las personas jurídicas por los hechos cometidos por sus empleados o directivos, impone una especial tarea de vigilancia y control para prevenir delitos.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3211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Sólo así se evitará tal responsabilidad, y estableciendo “</a:t>
            </a:r>
            <a:r>
              <a:rPr lang="es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 sistema disciplinario que sancione adecuadamente el incumplimiento de las medidas que establezca el modelo”. </a:t>
            </a: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 olvidar que los campos penal y laboral</a:t>
            </a: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abordan responsabilidades distintas</a:t>
            </a: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9085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-"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 terminar de complicar las cosas : La </a:t>
            </a: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ley  2/2023 de protección del informante.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636175" y="6064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2.- El cibercontrol del empleado. El control informático y el uso del ordenador por  el trabajador: Normativa aplicable.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636175" y="1561025"/>
            <a:ext cx="7688700" cy="29844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ET  en su art. 20.3  reconoce al empresario la facultad de </a:t>
            </a:r>
            <a:r>
              <a:rPr lang="es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adoptar las medidas oportunas para el control de la prestación de los trabajadores a su servicio.</a:t>
            </a: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-"/>
            </a:pP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¿Hasta dónde puede llegar ese control del empresario?</a:t>
            </a: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-"/>
            </a:pP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art. 4 e) garantiza el derecho de los trabajadores al respeto a su intimidad  y la consideración debida a su dignidad</a:t>
            </a: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señalando en sus art. 17 y 18 el derecho a la no discriminacion en las relaciones laborales, y a la inviolabilidad de la persona del trabajador : la taquilla del empleado.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-"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control tecnológico e informático necesitaba de algunas normas  de delimitación, lo que se plasmó en la introducción en el ET de un artículo.</a:t>
            </a: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20.bis</a:t>
            </a: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por la </a:t>
            </a: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LOPD 3/2018 (</a:t>
            </a: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derecho a la intimidad en el uso de los dispositivos digitales puestos a su disposición por el empleador, a la desconexión digital y a la intimidad frente al uso de dispositivos de videovigilancia y geolocalización)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729450" y="480325"/>
            <a:ext cx="7688700" cy="38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700" b="1">
                <a:solidFill>
                  <a:srgbClr val="000000"/>
                </a:solidFill>
              </a:rPr>
              <a:t>Art. 87, 88, 89 y 90 de la LOPD:</a:t>
            </a:r>
            <a:endParaRPr sz="1700" b="1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87.- los trabajadores tienen derecho a la protección de su intimidad en el uso de los dispositivos digitales puestos a su disposición, que el empleador podrá acceder  a ellos a los solos efectos de comprobar el cumplimiento de las obligaciones laborales y garantizar la integridad de los dispositivos, y que deben los empleadores fijar códigos de conducta en el uso de los mismos.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88, 89 y 90: el derecho a la</a:t>
            </a:r>
            <a:r>
              <a:rPr lang="es" sz="1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desconexión digital,  </a:t>
            </a:r>
            <a:r>
              <a:rPr lang="e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 derecho a la intimidad frente al uso de</a:t>
            </a:r>
            <a:r>
              <a:rPr lang="es" sz="1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dispositivos de videovigilancia y grabación de sonidos en el lugar de trabajo, </a:t>
            </a:r>
            <a:r>
              <a:rPr lang="e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 el derecho a la intimidad ante la</a:t>
            </a:r>
            <a:r>
              <a:rPr lang="es" sz="1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utilización de sistemas de geolocalización </a:t>
            </a:r>
            <a:r>
              <a:rPr lang="e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el ámbito laboral.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618400" y="6180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/>
              <a:t>Dudas sobre el  art. 20 bis ET</a:t>
            </a:r>
            <a:endParaRPr sz="1500"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729450" y="1349950"/>
            <a:ext cx="7688700" cy="299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arenR"/>
            </a:pPr>
            <a:r>
              <a:rPr lang="e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¿Qué hemos de entender por “dispositivo digital”?</a:t>
            </a: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arenR"/>
            </a:pPr>
            <a:r>
              <a:rPr lang="e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¿Qué pasa con los dispositivos BYOD?</a:t>
            </a: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arenR"/>
            </a:pPr>
            <a:r>
              <a:rPr lang="e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¿Qué bienes jurídicos protegidos se tutelan desde ese precepto?</a:t>
            </a: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arenR"/>
            </a:pPr>
            <a:r>
              <a:rPr lang="e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¿Existe en definitiva y según estos preceptos, un derecho al uso personal de los dispositivos digitales de la empresa?</a:t>
            </a: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arenR"/>
            </a:pPr>
            <a:r>
              <a:rPr lang="e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¿El empresario puede establecer una prohibición absoluta? En caso negativo, ¿cuáles serían los usos aceptables de tales dispositivos? </a:t>
            </a: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lphaLcParenR"/>
            </a:pPr>
            <a:r>
              <a:rPr lang="es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¿Cabe la posibilidad de un control oculto?</a:t>
            </a:r>
            <a:endParaRPr sz="1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635475" y="58387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3.-  La doctrina del Tribunal Europeo de Derechos Humanos, del Tribunal  Constitucional y del Tribunal Supremo sobre el control tecnológico del trabajador</a:t>
            </a:r>
            <a:endParaRPr sz="1200"/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686725" y="1498825"/>
            <a:ext cx="7688700" cy="30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-Advertencia previa: los DF y la relación de trabajo.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A.- jurisprudencia del TEDH:</a:t>
            </a: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1.-Caso Barbulescu II 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(Test Barbulescu:  </a:t>
            </a:r>
            <a:r>
              <a:rPr lang="es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1.-Aviso previo y claro; 2.-Alcance de la supervisión y grado de intrusión; 3.-explicación y razones legítimas para justificar la monitorización; 4.-Uso del método menos intrusivo (evitar contenidos); 5.-consecuencias ha tenido la intromisión inherente a ese control para el trabajador; 6.-¿Se han proporcionado al empleado las garantías adecuadas?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2.-Caso López Ribalda II, 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3.-Caso Libert contra Francia.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4.-Caso Florindo de Almeida Vasconcelos Gramaxo contra Portugal.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661100" y="5924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B.- Jurisprudencia del TC</a:t>
            </a:r>
            <a:endParaRPr sz="1200"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727650" y="15577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98/2000 (caso del  Casino La Toja)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186/2000  (caso Cajero del economato Ensidesa)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241/12 (caso mensajería instantánea, Trillian)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29/2013  (caso Universidad de Sevilla)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170/2013 (caso Alcaliber)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39/2016  (caso  Bershka)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61/2021 ( caso Amadeus)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119/2022 (caso Saltoki)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STC 79/23 (caso Director sucursal Banco Chaabi du Maroc)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>
            <a:spLocks noGrp="1"/>
          </p:cNvSpPr>
          <p:nvPr>
            <p:ph type="title"/>
          </p:nvPr>
        </p:nvSpPr>
        <p:spPr>
          <a:xfrm>
            <a:off x="609825" y="6693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/>
              <a:t>C.- Jurisprudencia del TS</a:t>
            </a:r>
            <a:endParaRPr sz="1400"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729450" y="1665525"/>
            <a:ext cx="7688700" cy="32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</a:t>
            </a: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STS  26/09/2007 – R. 966/2006 (Caso CORUÑESA)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8/3/2011 - R. 1826/2010 (Caso Font Salem. Las 5.566 visitas)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6/10/2011- R. 4053/2010 ( Caso Annaligia. Programa espía.)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8 /2/2018  -R. 1121/ 2015 ( Caso Inditex. control ordenador)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21/7/2021 -R. 4877/ 2018 y STS 25/1/2022 -R. 4468/2018 (Caso IFEMA)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13/10/21 - Rcud 3715/18 (Caso Autobús)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15/9/2020- Rcud 528/2018 (Caso GPS)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  8/3/2022 -R. 130/2019 (Caso BBVA)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-STS 22/7/2022  -R. 701/2021 (Caso videovigilancia encubierta de empleada de hogar)</a:t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>
            <a:spLocks noGrp="1"/>
          </p:cNvSpPr>
          <p:nvPr>
            <p:ph type="title"/>
          </p:nvPr>
        </p:nvSpPr>
        <p:spPr>
          <a:xfrm>
            <a:off x="727650" y="245175"/>
            <a:ext cx="7688700" cy="8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4.- Breve referencia a la repercusión laboral de la  LO 5/2010 de 22 de junio de reforma del Código Penal  y de ley  2/2023, de 20 de febrero, de protección  del informante.</a:t>
            </a:r>
            <a:endParaRPr sz="1400"/>
          </a:p>
        </p:txBody>
      </p:sp>
      <p:sp>
        <p:nvSpPr>
          <p:cNvPr id="135" name="Google Shape;135;p21"/>
          <p:cNvSpPr txBox="1">
            <a:spLocks noGrp="1"/>
          </p:cNvSpPr>
          <p:nvPr>
            <p:ph type="body" idx="1"/>
          </p:nvPr>
        </p:nvSpPr>
        <p:spPr>
          <a:xfrm>
            <a:off x="662225" y="1255950"/>
            <a:ext cx="7688700" cy="37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/>
              <a:t>-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“Compliance” y el CP.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-Ley 2/2023, de 20 de febrero, de protección  del informante.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-la protección del informante desde la perspectiva del CEDH  se incardina en el  artículo 10 (libertad de expresión).  ( Casos relevantes:  Caso Snowden, Caso Burris ( JP Morgan), Caso Falciani, etc.)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- Inspiración en los </a:t>
            </a:r>
            <a:r>
              <a:rPr lang="es" sz="4800" b="1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Criterios Guja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(TEDH Guja contra Moldavia de 12/02/2008):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1.- Superior  jerárquico.</a:t>
            </a:r>
            <a:endParaRPr sz="48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2.-Interés público 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 la información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3.-La autenticidad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la información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</a:t>
            </a: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4.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Evaluar el peso respectivo del daño</a:t>
            </a:r>
            <a:endParaRPr sz="48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5.-La motivación 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 empleado 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</a:t>
            </a:r>
            <a:r>
              <a:rPr lang="es" sz="4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6.- La proporcionalidad </a:t>
            </a:r>
            <a:r>
              <a:rPr lang="es" sz="4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entre sanción y sus consecuencias.</a:t>
            </a:r>
            <a:endParaRPr sz="4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2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1868</Words>
  <Application>Microsoft Office PowerPoint</Application>
  <PresentationFormat>Presentación en pantalla (16:9)</PresentationFormat>
  <Paragraphs>155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Lato</vt:lpstr>
      <vt:lpstr>Arial</vt:lpstr>
      <vt:lpstr>Raleway</vt:lpstr>
      <vt:lpstr>Streamline</vt:lpstr>
      <vt:lpstr>El “cibercontrol” de la persona trabajadora: de facultad empresarial a obligación impuesta por el Estado.  Perspectiva laboral. </vt:lpstr>
      <vt:lpstr>Presentación de PowerPoint</vt:lpstr>
      <vt:lpstr>2.- El cibercontrol del empleado. El control informático y el uso del ordenador por  el trabajador: Normativa aplicable. </vt:lpstr>
      <vt:lpstr>Presentación de PowerPoint</vt:lpstr>
      <vt:lpstr>Dudas sobre el  art. 20 bis ET</vt:lpstr>
      <vt:lpstr>3.-  La doctrina del Tribunal Europeo de Derechos Humanos, del Tribunal  Constitucional y del Tribunal Supremo sobre el control tecnológico del trabajador</vt:lpstr>
      <vt:lpstr>B.- Jurisprudencia del TC</vt:lpstr>
      <vt:lpstr>C.- Jurisprudencia del TS</vt:lpstr>
      <vt:lpstr> 4.- Breve referencia a la repercusión laboral de la  LO 5/2010 de 22 de junio de reforma del Código Penal  y de ley  2/2023, de 20 de febrero, de protección  del informante.</vt:lpstr>
      <vt:lpstr> </vt:lpstr>
      <vt:lpstr> 5.-  Conclusiones. </vt:lpstr>
      <vt:lpstr> . </vt:lpstr>
      <vt:lpstr> “Cada aspecto de la tecnología humana tiene un lado oscuro, incluyendo el arco y la flecha”. (“El cuento de la criada” .Margaret Atwood)  GRACIAS POR SU ATENCIÓN.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“cibercontrol” de la persona trabajadora: de facultad empresarial a obligación impuesta por el Estado.  Perspectiva laboral. </dc:title>
  <dc:creator>Juan Manuel San Cristobal Villanueva</dc:creator>
  <cp:lastModifiedBy>Juan Manuel San Cristobal Villanueva</cp:lastModifiedBy>
  <cp:revision>1</cp:revision>
  <dcterms:modified xsi:type="dcterms:W3CDTF">2024-05-06T06:34:30Z</dcterms:modified>
</cp:coreProperties>
</file>